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6" r:id="rId2"/>
    <p:sldId id="300" r:id="rId3"/>
    <p:sldId id="301" r:id="rId4"/>
    <p:sldId id="269" r:id="rId5"/>
    <p:sldId id="258" r:id="rId6"/>
    <p:sldId id="263" r:id="rId7"/>
    <p:sldId id="304" r:id="rId8"/>
    <p:sldId id="305" r:id="rId9"/>
    <p:sldId id="306" r:id="rId10"/>
    <p:sldId id="307" r:id="rId11"/>
    <p:sldId id="308" r:id="rId12"/>
    <p:sldId id="309" r:id="rId13"/>
    <p:sldId id="310" r:id="rId14"/>
    <p:sldId id="302" r:id="rId15"/>
    <p:sldId id="303" r:id="rId16"/>
    <p:sldId id="257" r:id="rId17"/>
    <p:sldId id="260" r:id="rId18"/>
    <p:sldId id="264" r:id="rId19"/>
    <p:sldId id="261" r:id="rId20"/>
    <p:sldId id="259" r:id="rId21"/>
    <p:sldId id="298" r:id="rId22"/>
    <p:sldId id="311"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6600"/>
    <a:srgbClr val="FF7C80"/>
    <a:srgbClr val="993366"/>
    <a:srgbClr val="660033"/>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246" autoAdjust="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471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71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471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0047679-2A95-4C83-A142-6B92F9AE3699}" type="slidenum">
              <a:rPr lang="en-GB"/>
              <a:pPr>
                <a:defRPr/>
              </a:pPr>
              <a:t>‹#›</a:t>
            </a:fld>
            <a:endParaRPr lang="en-GB"/>
          </a:p>
        </p:txBody>
      </p:sp>
    </p:spTree>
    <p:extLst>
      <p:ext uri="{BB962C8B-B14F-4D97-AF65-F5344CB8AC3E}">
        <p14:creationId xmlns:p14="http://schemas.microsoft.com/office/powerpoint/2010/main" xmlns="" val="21000617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26A522-A77E-4D14-8C06-5F742D357EE2}" type="slidenum">
              <a:rPr lang="en-GB" altLang="en-US" smtClean="0"/>
              <a:pPr eaLnBrk="1" hangingPunct="1"/>
              <a:t>1</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3AFDD7-4228-4DC8-8AFC-B6B9A9C19881}" type="slidenum">
              <a:rPr lang="en-GB" altLang="en-US" smtClean="0"/>
              <a:pPr eaLnBrk="1" hangingPunct="1"/>
              <a:t>16</a:t>
            </a:fld>
            <a:endParaRPr lang="en-GB"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t>Wine and Food pairing hidden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Final_GrapeWineLogoRev.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581400" y="5867400"/>
            <a:ext cx="1998663"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FB05B7A-A344-441E-8950-C8770361BB2D}" type="slidenum">
              <a:rPr lang="en-US"/>
              <a:pPr>
                <a:defRPr/>
              </a:pPr>
              <a:t>‹#›</a:t>
            </a:fld>
            <a:endParaRPr lang="en-US"/>
          </a:p>
        </p:txBody>
      </p:sp>
    </p:spTree>
    <p:extLst>
      <p:ext uri="{BB962C8B-B14F-4D97-AF65-F5344CB8AC3E}">
        <p14:creationId xmlns:p14="http://schemas.microsoft.com/office/powerpoint/2010/main" xmlns="" val="2552603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363192-92EA-40D0-A92A-6CDF92A9611D}" type="slidenum">
              <a:rPr lang="en-US"/>
              <a:pPr>
                <a:defRPr/>
              </a:pPr>
              <a:t>‹#›</a:t>
            </a:fld>
            <a:endParaRPr lang="en-US"/>
          </a:p>
        </p:txBody>
      </p:sp>
    </p:spTree>
    <p:extLst>
      <p:ext uri="{BB962C8B-B14F-4D97-AF65-F5344CB8AC3E}">
        <p14:creationId xmlns:p14="http://schemas.microsoft.com/office/powerpoint/2010/main" xmlns="" val="2817390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0B35C4-D983-4A3B-ADA7-3F2EFBB57D9A}" type="slidenum">
              <a:rPr lang="en-US"/>
              <a:pPr>
                <a:defRPr/>
              </a:pPr>
              <a:t>‹#›</a:t>
            </a:fld>
            <a:endParaRPr lang="en-US"/>
          </a:p>
        </p:txBody>
      </p:sp>
    </p:spTree>
    <p:extLst>
      <p:ext uri="{BB962C8B-B14F-4D97-AF65-F5344CB8AC3E}">
        <p14:creationId xmlns:p14="http://schemas.microsoft.com/office/powerpoint/2010/main" xmlns="" val="3100762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6" descr="Final_GrapeWineLogoRev.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581400" y="5867400"/>
            <a:ext cx="1998663"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6" name="Rectangle 5"/>
          <p:cNvSpPr>
            <a:spLocks noGrp="1" noChangeArrowheads="1"/>
          </p:cNvSpPr>
          <p:nvPr>
            <p:ph type="dt" sz="half" idx="10"/>
          </p:nvPr>
        </p:nvSpPr>
        <p:spPr/>
        <p:txBody>
          <a:bodyPr/>
          <a:lstStyle>
            <a:lvl1pPr>
              <a:defRPr/>
            </a:lvl1pPr>
          </a:lstStyle>
          <a:p>
            <a:pPr>
              <a:defRPr/>
            </a:pPr>
            <a:endParaRPr lang="en-US"/>
          </a:p>
        </p:txBody>
      </p:sp>
      <p:sp>
        <p:nvSpPr>
          <p:cNvPr id="7" name="Rectangle 6"/>
          <p:cNvSpPr>
            <a:spLocks noGrp="1" noChangeArrowheads="1"/>
          </p:cNvSpPr>
          <p:nvPr>
            <p:ph type="ftr" sz="quarter" idx="11"/>
          </p:nvPr>
        </p:nvSpPr>
        <p:spPr/>
        <p:txBody>
          <a:bodyPr/>
          <a:lstStyle>
            <a:lvl1pPr>
              <a:defRPr dirty="0"/>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pPr>
              <a:defRPr/>
            </a:pPr>
            <a:fld id="{AD5763C4-B428-418C-BFAF-CB6DD10DEB29}" type="slidenum">
              <a:rPr lang="en-US"/>
              <a:pPr>
                <a:defRPr/>
              </a:pPr>
              <a:t>‹#›</a:t>
            </a:fld>
            <a:endParaRPr lang="en-US"/>
          </a:p>
        </p:txBody>
      </p:sp>
    </p:spTree>
    <p:extLst>
      <p:ext uri="{BB962C8B-B14F-4D97-AF65-F5344CB8AC3E}">
        <p14:creationId xmlns:p14="http://schemas.microsoft.com/office/powerpoint/2010/main" xmlns="" val="1938921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pic>
        <p:nvPicPr>
          <p:cNvPr id="5" name="Picture 6" descr="Final_GrapeWineLogoRev.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581400" y="5867400"/>
            <a:ext cx="1998663"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Rectangle 5"/>
          <p:cNvSpPr>
            <a:spLocks noGrp="1" noChangeArrowheads="1"/>
          </p:cNvSpPr>
          <p:nvPr>
            <p:ph type="dt" sz="half" idx="10"/>
          </p:nvPr>
        </p:nvSpPr>
        <p:spPr/>
        <p:txBody>
          <a:bodyPr/>
          <a:lstStyle>
            <a:lvl1pPr>
              <a:defRPr/>
            </a:lvl1pPr>
          </a:lstStyle>
          <a:p>
            <a:pPr>
              <a:defRPr/>
            </a:pPr>
            <a:endParaRPr lang="en-US"/>
          </a:p>
        </p:txBody>
      </p:sp>
      <p:sp>
        <p:nvSpPr>
          <p:cNvPr id="7" name="Rectangle 6"/>
          <p:cNvSpPr>
            <a:spLocks noGrp="1" noChangeArrowheads="1"/>
          </p:cNvSpPr>
          <p:nvPr>
            <p:ph type="ftr" sz="quarter" idx="11"/>
          </p:nvPr>
        </p:nvSpPr>
        <p:spPr/>
        <p:txBody>
          <a:bodyPr/>
          <a:lstStyle>
            <a:lvl1pPr>
              <a:defRPr/>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pPr>
              <a:defRPr/>
            </a:pPr>
            <a:fld id="{FE9E9ED0-FA85-47C7-A6A4-35B92DD056E0}" type="slidenum">
              <a:rPr lang="en-US"/>
              <a:pPr>
                <a:defRPr/>
              </a:pPr>
              <a:t>‹#›</a:t>
            </a:fld>
            <a:endParaRPr lang="en-US"/>
          </a:p>
        </p:txBody>
      </p:sp>
    </p:spTree>
    <p:extLst>
      <p:ext uri="{BB962C8B-B14F-4D97-AF65-F5344CB8AC3E}">
        <p14:creationId xmlns:p14="http://schemas.microsoft.com/office/powerpoint/2010/main" xmlns="" val="129757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Final_GrapeWineLogoRev.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581400" y="5867400"/>
            <a:ext cx="1998663"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dirty="0"/>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F47F9A-449D-4AD6-885B-513DF0E090F8}" type="slidenum">
              <a:rPr lang="en-US"/>
              <a:pPr>
                <a:defRPr/>
              </a:pPr>
              <a:t>‹#›</a:t>
            </a:fld>
            <a:endParaRPr lang="en-US"/>
          </a:p>
        </p:txBody>
      </p:sp>
    </p:spTree>
    <p:extLst>
      <p:ext uri="{BB962C8B-B14F-4D97-AF65-F5344CB8AC3E}">
        <p14:creationId xmlns:p14="http://schemas.microsoft.com/office/powerpoint/2010/main" xmlns="" val="374778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7A8792-7EF3-4AC4-B48F-9E381AAB932B}" type="slidenum">
              <a:rPr lang="en-US"/>
              <a:pPr>
                <a:defRPr/>
              </a:pPr>
              <a:t>‹#›</a:t>
            </a:fld>
            <a:endParaRPr lang="en-US"/>
          </a:p>
        </p:txBody>
      </p:sp>
    </p:spTree>
    <p:extLst>
      <p:ext uri="{BB962C8B-B14F-4D97-AF65-F5344CB8AC3E}">
        <p14:creationId xmlns:p14="http://schemas.microsoft.com/office/powerpoint/2010/main" xmlns="" val="3423203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Final_GrapeWineLogoRev.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581400" y="5867400"/>
            <a:ext cx="1998663"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Rectangle 5"/>
          <p:cNvSpPr>
            <a:spLocks noGrp="1" noChangeArrowheads="1"/>
          </p:cNvSpPr>
          <p:nvPr>
            <p:ph type="dt" sz="half" idx="10"/>
          </p:nvPr>
        </p:nvSpPr>
        <p:spPr/>
        <p:txBody>
          <a:bodyPr/>
          <a:lstStyle>
            <a:lvl1pPr>
              <a:defRPr/>
            </a:lvl1pPr>
          </a:lstStyle>
          <a:p>
            <a:pPr>
              <a:defRPr/>
            </a:pPr>
            <a:endParaRPr lang="en-US"/>
          </a:p>
        </p:txBody>
      </p:sp>
      <p:sp>
        <p:nvSpPr>
          <p:cNvPr id="7" name="Rectangle 6"/>
          <p:cNvSpPr>
            <a:spLocks noGrp="1" noChangeArrowheads="1"/>
          </p:cNvSpPr>
          <p:nvPr>
            <p:ph type="ftr" sz="quarter" idx="11"/>
          </p:nvPr>
        </p:nvSpPr>
        <p:spPr/>
        <p:txBody>
          <a:bodyPr/>
          <a:lstStyle>
            <a:lvl1pPr>
              <a:defRPr/>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pPr>
              <a:defRPr/>
            </a:pPr>
            <a:fld id="{A22D57B7-4CD1-480C-823A-7444C8E8960C}" type="slidenum">
              <a:rPr lang="en-US"/>
              <a:pPr>
                <a:defRPr/>
              </a:pPr>
              <a:t>‹#›</a:t>
            </a:fld>
            <a:endParaRPr lang="en-US"/>
          </a:p>
        </p:txBody>
      </p:sp>
    </p:spTree>
    <p:extLst>
      <p:ext uri="{BB962C8B-B14F-4D97-AF65-F5344CB8AC3E}">
        <p14:creationId xmlns:p14="http://schemas.microsoft.com/office/powerpoint/2010/main" xmlns="" val="1738327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5F3CB92-9AED-4F5D-A617-E44EC65D4A85}" type="slidenum">
              <a:rPr lang="en-US"/>
              <a:pPr>
                <a:defRPr/>
              </a:pPr>
              <a:t>‹#›</a:t>
            </a:fld>
            <a:endParaRPr lang="en-US"/>
          </a:p>
        </p:txBody>
      </p:sp>
    </p:spTree>
    <p:extLst>
      <p:ext uri="{BB962C8B-B14F-4D97-AF65-F5344CB8AC3E}">
        <p14:creationId xmlns:p14="http://schemas.microsoft.com/office/powerpoint/2010/main" xmlns="" val="3312608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Final_GrapeWineLogoRev.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581400" y="5867400"/>
            <a:ext cx="1998663"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I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6C9D476-897A-464A-8631-BF3E3E299C98}" type="slidenum">
              <a:rPr lang="en-US"/>
              <a:pPr>
                <a:defRPr/>
              </a:pPr>
              <a:t>‹#›</a:t>
            </a:fld>
            <a:endParaRPr lang="en-US"/>
          </a:p>
        </p:txBody>
      </p:sp>
    </p:spTree>
    <p:extLst>
      <p:ext uri="{BB962C8B-B14F-4D97-AF65-F5344CB8AC3E}">
        <p14:creationId xmlns:p14="http://schemas.microsoft.com/office/powerpoint/2010/main" xmlns="" val="1227885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2654123-8BBD-422F-9431-C47AFE696A1A}" type="slidenum">
              <a:rPr lang="en-US"/>
              <a:pPr>
                <a:defRPr/>
              </a:pPr>
              <a:t>‹#›</a:t>
            </a:fld>
            <a:endParaRPr lang="en-US"/>
          </a:p>
        </p:txBody>
      </p:sp>
    </p:spTree>
    <p:extLst>
      <p:ext uri="{BB962C8B-B14F-4D97-AF65-F5344CB8AC3E}">
        <p14:creationId xmlns:p14="http://schemas.microsoft.com/office/powerpoint/2010/main" xmlns="" val="1725297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CF90D8-492E-4463-9D69-0DCABFCBDAFF}" type="slidenum">
              <a:rPr lang="en-US"/>
              <a:pPr>
                <a:defRPr/>
              </a:pPr>
              <a:t>‹#›</a:t>
            </a:fld>
            <a:endParaRPr lang="en-US"/>
          </a:p>
        </p:txBody>
      </p:sp>
    </p:spTree>
    <p:extLst>
      <p:ext uri="{BB962C8B-B14F-4D97-AF65-F5344CB8AC3E}">
        <p14:creationId xmlns:p14="http://schemas.microsoft.com/office/powerpoint/2010/main" xmlns="" val="4077315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24EA86-1017-4D86-9679-96538642E3DF}" type="slidenum">
              <a:rPr lang="en-US"/>
              <a:pPr>
                <a:defRPr/>
              </a:pPr>
              <a:t>‹#›</a:t>
            </a:fld>
            <a:endParaRPr lang="en-US"/>
          </a:p>
        </p:txBody>
      </p:sp>
    </p:spTree>
    <p:extLst>
      <p:ext uri="{BB962C8B-B14F-4D97-AF65-F5344CB8AC3E}">
        <p14:creationId xmlns:p14="http://schemas.microsoft.com/office/powerpoint/2010/main" xmlns="" val="3449756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45E8D7E-CEB9-4999-B432-BD033334A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68" r:id="rId3"/>
    <p:sldLayoutId id="2147483677" r:id="rId4"/>
    <p:sldLayoutId id="2147483669" r:id="rId5"/>
    <p:sldLayoutId id="2147483678" r:id="rId6"/>
    <p:sldLayoutId id="2147483670" r:id="rId7"/>
    <p:sldLayoutId id="2147483671" r:id="rId8"/>
    <p:sldLayoutId id="2147483672" r:id="rId9"/>
    <p:sldLayoutId id="2147483673" r:id="rId10"/>
    <p:sldLayoutId id="2147483674" r:id="rId11"/>
    <p:sldLayoutId id="2147483679" r:id="rId12"/>
    <p:sldLayoutId id="2147483680"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8194" name="Rectangle 4"/>
          <p:cNvSpPr>
            <a:spLocks noGrp="1" noChangeArrowheads="1"/>
          </p:cNvSpPr>
          <p:nvPr>
            <p:ph type="ctrTitle"/>
          </p:nvPr>
        </p:nvSpPr>
        <p:spPr>
          <a:xfrm>
            <a:off x="762000" y="3048000"/>
            <a:ext cx="7772400" cy="2286000"/>
          </a:xfrm>
        </p:spPr>
        <p:txBody>
          <a:bodyPr/>
          <a:lstStyle/>
          <a:p>
            <a:pPr eaLnBrk="1" hangingPunct="1"/>
            <a:r>
              <a:rPr lang="en-US" altLang="en-US" sz="4800" dirty="0" smtClean="0">
                <a:solidFill>
                  <a:srgbClr val="FFFF99"/>
                </a:solidFill>
              </a:rPr>
              <a:t>Wines:  </a:t>
            </a:r>
            <a:br>
              <a:rPr lang="en-US" altLang="en-US" sz="4800" dirty="0" smtClean="0">
                <a:solidFill>
                  <a:srgbClr val="FFFF99"/>
                </a:solidFill>
              </a:rPr>
            </a:br>
            <a:r>
              <a:rPr lang="en-US" altLang="en-US" sz="4800" dirty="0" smtClean="0">
                <a:solidFill>
                  <a:srgbClr val="FFFF99"/>
                </a:solidFill>
              </a:rPr>
              <a:t>how can they contribute to </a:t>
            </a:r>
            <a:r>
              <a:rPr lang="en-US" altLang="en-US" sz="4800" dirty="0">
                <a:solidFill>
                  <a:srgbClr val="FFFF99"/>
                </a:solidFill>
              </a:rPr>
              <a:t>the revenues </a:t>
            </a:r>
            <a:r>
              <a:rPr lang="en-US" altLang="en-US" sz="4800" dirty="0" smtClean="0">
                <a:solidFill>
                  <a:srgbClr val="FFFF99"/>
                </a:solidFill>
              </a:rPr>
              <a:t>of F&amp;B outlets</a:t>
            </a:r>
            <a:endParaRPr lang="en-GB" altLang="en-US" sz="4800" dirty="0" smtClean="0">
              <a:solidFill>
                <a:srgbClr val="FFFF99"/>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304800"/>
            <a:ext cx="3655938" cy="274153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Pricing matters a lot</a:t>
            </a:r>
            <a:endParaRPr lang="en-IN" dirty="0"/>
          </a:p>
        </p:txBody>
      </p:sp>
      <p:sp>
        <p:nvSpPr>
          <p:cNvPr id="3" name="Content Placeholder 2"/>
          <p:cNvSpPr>
            <a:spLocks noGrp="1"/>
          </p:cNvSpPr>
          <p:nvPr>
            <p:ph idx="1"/>
          </p:nvPr>
        </p:nvSpPr>
        <p:spPr/>
        <p:txBody>
          <a:bodyPr/>
          <a:lstStyle/>
          <a:p>
            <a:r>
              <a:rPr lang="en-IN" dirty="0" smtClean="0"/>
              <a:t>Coefficient or fixed margins?</a:t>
            </a:r>
          </a:p>
          <a:p>
            <a:r>
              <a:rPr lang="en-IN" dirty="0" smtClean="0"/>
              <a:t>The right hand column matters to the customer – especially in Pune! </a:t>
            </a:r>
            <a:r>
              <a:rPr lang="en-IN" dirty="0" smtClean="0">
                <a:sym typeface="Wingdings" panose="05000000000000000000" pitchFamily="2" charset="2"/>
              </a:rPr>
              <a:t></a:t>
            </a:r>
            <a:endParaRPr lang="en-IN" dirty="0"/>
          </a:p>
        </p:txBody>
      </p:sp>
      <p:pic>
        <p:nvPicPr>
          <p:cNvPr id="1026" name="Picture 2" descr="C:\Users\Sujata\AppData\Local\Microsoft\Windows\INetCache\IE\11OSEOSQ\04_28_41_web[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3479800"/>
            <a:ext cx="3733800" cy="2489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36275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Service matters too!</a:t>
            </a:r>
            <a:endParaRPr lang="en-IN" dirty="0"/>
          </a:p>
        </p:txBody>
      </p:sp>
      <p:sp>
        <p:nvSpPr>
          <p:cNvPr id="3" name="Content Placeholder 2"/>
          <p:cNvSpPr>
            <a:spLocks noGrp="1"/>
          </p:cNvSpPr>
          <p:nvPr>
            <p:ph idx="1"/>
          </p:nvPr>
        </p:nvSpPr>
        <p:spPr/>
        <p:txBody>
          <a:bodyPr/>
          <a:lstStyle/>
          <a:p>
            <a:r>
              <a:rPr lang="en-IN" dirty="0" smtClean="0"/>
              <a:t>The right glassware</a:t>
            </a:r>
          </a:p>
          <a:p>
            <a:r>
              <a:rPr lang="en-IN" dirty="0" smtClean="0"/>
              <a:t>The right temperatures</a:t>
            </a:r>
          </a:p>
          <a:p>
            <a:r>
              <a:rPr lang="en-IN" dirty="0" smtClean="0"/>
              <a:t>Storage of the bottles served by the glass</a:t>
            </a:r>
          </a:p>
          <a:p>
            <a:r>
              <a:rPr lang="en-IN" dirty="0" smtClean="0"/>
              <a:t>How about a doggy bag for wines ?</a:t>
            </a:r>
          </a:p>
          <a:p>
            <a:r>
              <a:rPr lang="en-IN" dirty="0" smtClean="0"/>
              <a:t>What do you suggest to your customer ?</a:t>
            </a:r>
            <a:endParaRPr lang="en-IN" dirty="0"/>
          </a:p>
        </p:txBody>
      </p:sp>
    </p:spTree>
    <p:extLst>
      <p:ext uri="{BB962C8B-B14F-4D97-AF65-F5344CB8AC3E}">
        <p14:creationId xmlns:p14="http://schemas.microsoft.com/office/powerpoint/2010/main" xmlns="" val="2914408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Promotions</a:t>
            </a:r>
            <a:endParaRPr lang="en-IN" dirty="0"/>
          </a:p>
        </p:txBody>
      </p:sp>
      <p:sp>
        <p:nvSpPr>
          <p:cNvPr id="3" name="Content Placeholder 2"/>
          <p:cNvSpPr>
            <a:spLocks noGrp="1"/>
          </p:cNvSpPr>
          <p:nvPr>
            <p:ph idx="1"/>
          </p:nvPr>
        </p:nvSpPr>
        <p:spPr/>
        <p:txBody>
          <a:bodyPr/>
          <a:lstStyle/>
          <a:p>
            <a:r>
              <a:rPr lang="en-IN" dirty="0" smtClean="0"/>
              <a:t>A well designed wine list</a:t>
            </a:r>
          </a:p>
          <a:p>
            <a:r>
              <a:rPr lang="en-IN" dirty="0" smtClean="0"/>
              <a:t>Creating the suitable ambiance for special promotions</a:t>
            </a:r>
          </a:p>
          <a:p>
            <a:r>
              <a:rPr lang="en-IN" dirty="0" smtClean="0"/>
              <a:t>Promotion campaigns by producers</a:t>
            </a:r>
            <a:endParaRPr lang="en-IN" dirty="0"/>
          </a:p>
        </p:txBody>
      </p:sp>
    </p:spTree>
    <p:extLst>
      <p:ext uri="{BB962C8B-B14F-4D97-AF65-F5344CB8AC3E}">
        <p14:creationId xmlns:p14="http://schemas.microsoft.com/office/powerpoint/2010/main" xmlns="" val="1353520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Trainings</a:t>
            </a:r>
            <a:endParaRPr lang="en-IN" dirty="0"/>
          </a:p>
        </p:txBody>
      </p:sp>
      <p:sp>
        <p:nvSpPr>
          <p:cNvPr id="3" name="Content Placeholder 2"/>
          <p:cNvSpPr>
            <a:spLocks noGrp="1"/>
          </p:cNvSpPr>
          <p:nvPr>
            <p:ph idx="1"/>
          </p:nvPr>
        </p:nvSpPr>
        <p:spPr/>
        <p:txBody>
          <a:bodyPr/>
          <a:lstStyle/>
          <a:p>
            <a:r>
              <a:rPr lang="en-IN" dirty="0" smtClean="0"/>
              <a:t>Owners and managers of the establishment</a:t>
            </a:r>
          </a:p>
          <a:p>
            <a:r>
              <a:rPr lang="en-IN" dirty="0" smtClean="0"/>
              <a:t>Wait staff</a:t>
            </a:r>
          </a:p>
          <a:p>
            <a:r>
              <a:rPr lang="en-IN" dirty="0" smtClean="0"/>
              <a:t>Hotel Management schools</a:t>
            </a:r>
          </a:p>
          <a:p>
            <a:r>
              <a:rPr lang="en-IN" dirty="0" smtClean="0"/>
              <a:t>Distributors</a:t>
            </a:r>
            <a:endParaRPr lang="en-IN" dirty="0"/>
          </a:p>
        </p:txBody>
      </p:sp>
    </p:spTree>
    <p:extLst>
      <p:ext uri="{BB962C8B-B14F-4D97-AF65-F5344CB8AC3E}">
        <p14:creationId xmlns:p14="http://schemas.microsoft.com/office/powerpoint/2010/main" xmlns="" val="1035701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Our Services</a:t>
            </a:r>
            <a:endParaRPr lang="en-IN" dirty="0"/>
          </a:p>
        </p:txBody>
      </p:sp>
      <p:sp>
        <p:nvSpPr>
          <p:cNvPr id="3" name="Content Placeholder 2"/>
          <p:cNvSpPr>
            <a:spLocks noGrp="1"/>
          </p:cNvSpPr>
          <p:nvPr>
            <p:ph idx="1"/>
          </p:nvPr>
        </p:nvSpPr>
        <p:spPr/>
        <p:txBody>
          <a:bodyPr/>
          <a:lstStyle/>
          <a:p>
            <a:r>
              <a:rPr lang="en-IN" sz="2400" dirty="0" smtClean="0"/>
              <a:t>Wine </a:t>
            </a:r>
            <a:r>
              <a:rPr lang="en-IN" sz="2400" dirty="0"/>
              <a:t>Menu </a:t>
            </a:r>
            <a:r>
              <a:rPr lang="en-IN" sz="2400" dirty="0" smtClean="0"/>
              <a:t>Consulting &amp; </a:t>
            </a:r>
            <a:r>
              <a:rPr lang="en-IN" sz="2400" dirty="0"/>
              <a:t>Planning</a:t>
            </a:r>
          </a:p>
          <a:p>
            <a:pPr lvl="1"/>
            <a:r>
              <a:rPr lang="en-IN" sz="2000" dirty="0" smtClean="0"/>
              <a:t>Food </a:t>
            </a:r>
            <a:r>
              <a:rPr lang="en-IN" sz="2000" dirty="0"/>
              <a:t>&amp; Wine Pairing: </a:t>
            </a:r>
            <a:r>
              <a:rPr lang="en-IN" sz="2000" dirty="0" smtClean="0"/>
              <a:t>Looking </a:t>
            </a:r>
            <a:r>
              <a:rPr lang="en-IN" sz="2000" dirty="0"/>
              <a:t>for a perfect match for your </a:t>
            </a:r>
            <a:r>
              <a:rPr lang="en-IN" sz="2000" smtClean="0"/>
              <a:t>restaurant’s menu? </a:t>
            </a:r>
            <a:r>
              <a:rPr lang="en-IN" sz="2000" dirty="0"/>
              <a:t>Trust us with the match making.</a:t>
            </a:r>
          </a:p>
          <a:p>
            <a:pPr lvl="1"/>
            <a:r>
              <a:rPr lang="en-IN" sz="2000" dirty="0" smtClean="0"/>
              <a:t>Prepare a unique wine list which works with your restaurant’s food menu. </a:t>
            </a:r>
            <a:endParaRPr lang="en-IN" sz="2000" dirty="0"/>
          </a:p>
          <a:p>
            <a:r>
              <a:rPr lang="en-IN" sz="2400" dirty="0"/>
              <a:t>Customized Wine Trainings</a:t>
            </a:r>
          </a:p>
          <a:p>
            <a:pPr lvl="1"/>
            <a:r>
              <a:rPr lang="en-IN" sz="2000" dirty="0"/>
              <a:t>Comprehensive trainings with modules on Wine Service, Types, Origins, Labels and much more</a:t>
            </a:r>
            <a:r>
              <a:rPr lang="en-IN" sz="2000" dirty="0" smtClean="0"/>
              <a:t>.</a:t>
            </a:r>
            <a:r>
              <a:rPr lang="en-IN" sz="2000" dirty="0"/>
              <a:t> </a:t>
            </a:r>
            <a:endParaRPr lang="en-IN" sz="2000" dirty="0" smtClean="0"/>
          </a:p>
          <a:p>
            <a:pPr lvl="1"/>
            <a:r>
              <a:rPr lang="en-IN" sz="2000" dirty="0" smtClean="0"/>
              <a:t>Focused </a:t>
            </a:r>
            <a:r>
              <a:rPr lang="en-IN" sz="2000" dirty="0"/>
              <a:t>training to arm food &amp; beverage professionals with accurate and up-to-date, theoretical and practical knowledge of wines, service and wines as a mode of revenue </a:t>
            </a:r>
            <a:r>
              <a:rPr lang="en-IN" sz="2000" dirty="0" smtClean="0"/>
              <a:t>generation.</a:t>
            </a:r>
            <a:endParaRPr lang="en-IN" sz="2000" dirty="0"/>
          </a:p>
        </p:txBody>
      </p:sp>
    </p:spTree>
    <p:extLst>
      <p:ext uri="{BB962C8B-B14F-4D97-AF65-F5344CB8AC3E}">
        <p14:creationId xmlns:p14="http://schemas.microsoft.com/office/powerpoint/2010/main" xmlns="" val="3029851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Training Modules</a:t>
            </a:r>
            <a:endParaRPr lang="en-IN" dirty="0"/>
          </a:p>
        </p:txBody>
      </p:sp>
      <p:sp>
        <p:nvSpPr>
          <p:cNvPr id="4" name="Content Placeholder 2"/>
          <p:cNvSpPr>
            <a:spLocks noGrp="1"/>
          </p:cNvSpPr>
          <p:nvPr>
            <p:ph idx="1"/>
          </p:nvPr>
        </p:nvSpPr>
        <p:spPr>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Introduction to the various grape varietals</a:t>
            </a:r>
          </a:p>
          <a:p>
            <a:r>
              <a:rPr lang="en-US" dirty="0"/>
              <a:t>Focused Training around Wine Regions</a:t>
            </a:r>
          </a:p>
          <a:p>
            <a:r>
              <a:rPr lang="en-US" dirty="0" smtClean="0"/>
              <a:t>Wine Service &amp; points to remember during wine service.</a:t>
            </a:r>
          </a:p>
          <a:p>
            <a:r>
              <a:rPr lang="en-US" dirty="0" smtClean="0"/>
              <a:t>Wine &amp; Food Pairing</a:t>
            </a:r>
          </a:p>
          <a:p>
            <a:r>
              <a:rPr lang="en-US" dirty="0" smtClean="0"/>
              <a:t>How to sell &amp; upsell wines</a:t>
            </a:r>
          </a:p>
          <a:p>
            <a:pPr>
              <a:buNone/>
            </a:pPr>
            <a:endParaRPr lang="en-US" dirty="0" smtClean="0"/>
          </a:p>
          <a:p>
            <a:pPr marL="0" indent="0">
              <a:buNone/>
            </a:pPr>
            <a:r>
              <a:rPr lang="en-US" dirty="0" smtClean="0"/>
              <a:t>We also customize modules based on the needs of your organization. </a:t>
            </a:r>
          </a:p>
          <a:p>
            <a:pPr algn="ctr">
              <a:buNone/>
            </a:pPr>
            <a:r>
              <a:rPr lang="en-US" dirty="0" smtClean="0"/>
              <a:t>Get in touch for more details.</a:t>
            </a:r>
          </a:p>
          <a:p>
            <a:pPr marL="514350" indent="-514350"/>
            <a:endParaRPr lang="en-US" dirty="0" smtClean="0"/>
          </a:p>
          <a:p>
            <a:pPr marL="514350" indent="-514350">
              <a:buNone/>
            </a:pPr>
            <a:endParaRPr lang="en-US" sz="800" dirty="0" smtClean="0"/>
          </a:p>
          <a:p>
            <a:endParaRPr lang="en-US" dirty="0"/>
          </a:p>
        </p:txBody>
      </p:sp>
    </p:spTree>
    <p:extLst>
      <p:ext uri="{BB962C8B-B14F-4D97-AF65-F5344CB8AC3E}">
        <p14:creationId xmlns:p14="http://schemas.microsoft.com/office/powerpoint/2010/main" xmlns="" val="3318108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z="3600" smtClean="0"/>
              <a:t>Wine 101</a:t>
            </a:r>
          </a:p>
        </p:txBody>
      </p:sp>
      <p:sp>
        <p:nvSpPr>
          <p:cNvPr id="9219" name="Rectangle 3"/>
          <p:cNvSpPr>
            <a:spLocks noGrp="1" noChangeArrowheads="1"/>
          </p:cNvSpPr>
          <p:nvPr>
            <p:ph type="body" idx="1"/>
          </p:nvPr>
        </p:nvSpPr>
        <p:spPr>
          <a:xfrm>
            <a:off x="457200" y="1600200"/>
            <a:ext cx="8229600" cy="4648200"/>
          </a:xfrm>
        </p:spPr>
        <p:txBody>
          <a:bodyPr/>
          <a:lstStyle/>
          <a:p>
            <a:pPr eaLnBrk="1" hangingPunct="1">
              <a:lnSpc>
                <a:spcPct val="80000"/>
              </a:lnSpc>
            </a:pPr>
            <a:r>
              <a:rPr lang="en-US" altLang="en-US" sz="1600" b="1" smtClean="0"/>
              <a:t>Part 1: What is wine?</a:t>
            </a:r>
            <a:br>
              <a:rPr lang="en-US" altLang="en-US" sz="1600" b="1" smtClean="0"/>
            </a:br>
            <a:r>
              <a:rPr lang="en-US" altLang="en-US" sz="1600" b="1" smtClean="0"/>
              <a:t>H</a:t>
            </a:r>
            <a:r>
              <a:rPr lang="en-US" altLang="en-US" sz="1600" smtClean="0"/>
              <a:t>ow wine is made, how to read a wine label, and characteristics of wine such as color and appearance, nose, fruit, taste, tannin, balance, length and finish. </a:t>
            </a:r>
            <a:br>
              <a:rPr lang="en-US" altLang="en-US" sz="1600" smtClean="0"/>
            </a:br>
            <a:r>
              <a:rPr lang="en-US" altLang="en-US" sz="1600" smtClean="0"/>
              <a:t/>
            </a:r>
            <a:br>
              <a:rPr lang="en-US" altLang="en-US" sz="1600" smtClean="0"/>
            </a:br>
            <a:endParaRPr lang="en-US" altLang="en-US" sz="1600" smtClean="0"/>
          </a:p>
          <a:p>
            <a:pPr eaLnBrk="1" hangingPunct="1">
              <a:lnSpc>
                <a:spcPct val="80000"/>
              </a:lnSpc>
            </a:pPr>
            <a:r>
              <a:rPr lang="en-US" altLang="en-US" sz="1600" b="1" smtClean="0"/>
              <a:t>Part 2: Grape Varieties</a:t>
            </a:r>
            <a:br>
              <a:rPr lang="en-US" altLang="en-US" sz="1600" b="1" smtClean="0"/>
            </a:br>
            <a:r>
              <a:rPr lang="en-US" altLang="en-US" sz="1600" b="1" smtClean="0"/>
              <a:t>G</a:t>
            </a:r>
            <a:r>
              <a:rPr lang="en-US" altLang="en-US" sz="1600" smtClean="0"/>
              <a:t>eneral information about each of the major grape varietals of retail and commercial wine sales. This module also covers the specifics of predominant flavors, aromas and styles. Sparkling and dessert wines are also explored.</a:t>
            </a:r>
            <a:br>
              <a:rPr lang="en-US" altLang="en-US" sz="1600" smtClean="0"/>
            </a:br>
            <a:endParaRPr lang="en-US" altLang="en-US" sz="1600" smtClean="0"/>
          </a:p>
          <a:p>
            <a:pPr eaLnBrk="1" hangingPunct="1">
              <a:lnSpc>
                <a:spcPct val="80000"/>
              </a:lnSpc>
            </a:pPr>
            <a:r>
              <a:rPr lang="en-US" altLang="en-US" sz="1600" b="1" smtClean="0"/>
              <a:t>Part 3: Wine-Producing Regions</a:t>
            </a:r>
            <a:br>
              <a:rPr lang="en-US" altLang="en-US" sz="1600" b="1" smtClean="0"/>
            </a:br>
            <a:r>
              <a:rPr lang="en-US" altLang="en-US" sz="1600" b="1" smtClean="0"/>
              <a:t>T</a:t>
            </a:r>
            <a:r>
              <a:rPr lang="en-US" altLang="en-US" sz="1600" smtClean="0"/>
              <a:t>he major wine-producing areas using maps and colorful illustrations. Geographic characteristics and styles are also noted here.</a:t>
            </a:r>
            <a:br>
              <a:rPr lang="en-US" altLang="en-US" sz="1600" smtClean="0"/>
            </a:br>
            <a:r>
              <a:rPr lang="en-US" altLang="en-US" sz="1600" smtClean="0"/>
              <a:t/>
            </a:r>
            <a:br>
              <a:rPr lang="en-US" altLang="en-US" sz="1600" smtClean="0"/>
            </a:br>
            <a:endParaRPr lang="en-US" altLang="en-US" sz="1600" smtClean="0"/>
          </a:p>
          <a:p>
            <a:pPr eaLnBrk="1" hangingPunct="1">
              <a:lnSpc>
                <a:spcPct val="80000"/>
              </a:lnSpc>
            </a:pPr>
            <a:r>
              <a:rPr lang="en-US" altLang="en-US" sz="1600" b="1" smtClean="0"/>
              <a:t>Part 4: Serving Wine</a:t>
            </a:r>
            <a:br>
              <a:rPr lang="en-US" altLang="en-US" sz="1600" b="1" smtClean="0"/>
            </a:br>
            <a:r>
              <a:rPr lang="en-US" altLang="en-US" sz="1600" b="1" smtClean="0"/>
              <a:t>D</a:t>
            </a:r>
            <a:r>
              <a:rPr lang="en-US" altLang="en-US" sz="1600" smtClean="0"/>
              <a:t>emonstration of the correct way to open a bottle of wine and/or Champagne. How to serve wine and what is the correct glassware to use, how and why to decant and proper temperatures.</a:t>
            </a:r>
          </a:p>
          <a:p>
            <a:pPr eaLnBrk="1" hangingPunct="1">
              <a:lnSpc>
                <a:spcPct val="80000"/>
              </a:lnSpc>
              <a:buFontTx/>
              <a:buNone/>
            </a:pPr>
            <a:r>
              <a:rPr lang="en-US" altLang="en-US" sz="1600" smtClean="0"/>
              <a:t> </a:t>
            </a:r>
          </a:p>
          <a:p>
            <a:pPr eaLnBrk="1" hangingPunct="1">
              <a:lnSpc>
                <a:spcPct val="80000"/>
              </a:lnSpc>
            </a:pPr>
            <a:r>
              <a:rPr lang="en-US" altLang="en-US" sz="1600" b="1" smtClean="0"/>
              <a:t>Part 5: Food and wine pairing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solidFill>
                  <a:srgbClr val="993366"/>
                </a:solidFill>
              </a:rPr>
              <a:t>How to read a wine label</a:t>
            </a:r>
          </a:p>
        </p:txBody>
      </p:sp>
      <p:sp>
        <p:nvSpPr>
          <p:cNvPr id="15363" name="Rectangle 4"/>
          <p:cNvSpPr>
            <a:spLocks noGrp="1" noChangeArrowheads="1"/>
          </p:cNvSpPr>
          <p:nvPr>
            <p:ph type="body" sz="half" idx="1"/>
          </p:nvPr>
        </p:nvSpPr>
        <p:spPr>
          <a:xfrm>
            <a:off x="457200" y="1600200"/>
            <a:ext cx="4038600" cy="3657600"/>
          </a:xfrm>
        </p:spPr>
        <p:txBody>
          <a:bodyPr/>
          <a:lstStyle/>
          <a:p>
            <a:pPr marL="0" indent="0" eaLnBrk="1" hangingPunct="1">
              <a:buFontTx/>
              <a:buNone/>
            </a:pPr>
            <a:r>
              <a:rPr lang="en-US" altLang="en-US" smtClean="0"/>
              <a:t>European (Old World)</a:t>
            </a:r>
          </a:p>
          <a:p>
            <a:pPr marL="682625" lvl="1" indent="-450850" eaLnBrk="1" hangingPunct="1">
              <a:buFontTx/>
              <a:buBlip>
                <a:blip r:embed="rId2"/>
              </a:buBlip>
            </a:pPr>
            <a:r>
              <a:rPr lang="en-US" altLang="en-US" smtClean="0"/>
              <a:t>French</a:t>
            </a:r>
          </a:p>
          <a:p>
            <a:pPr marL="682625" lvl="1" indent="-450850" eaLnBrk="1" hangingPunct="1">
              <a:buFontTx/>
              <a:buBlip>
                <a:blip r:embed="rId2"/>
              </a:buBlip>
            </a:pPr>
            <a:r>
              <a:rPr lang="en-US" altLang="en-US" smtClean="0"/>
              <a:t>Italian</a:t>
            </a:r>
          </a:p>
          <a:p>
            <a:pPr marL="682625" lvl="1" indent="-450850" eaLnBrk="1" hangingPunct="1">
              <a:buFontTx/>
              <a:buBlip>
                <a:blip r:embed="rId2"/>
              </a:buBlip>
            </a:pPr>
            <a:r>
              <a:rPr lang="en-US" altLang="en-US" smtClean="0"/>
              <a:t>Spanish</a:t>
            </a:r>
          </a:p>
          <a:p>
            <a:pPr marL="682625" lvl="1" indent="-450850" eaLnBrk="1" hangingPunct="1">
              <a:buFontTx/>
              <a:buBlip>
                <a:blip r:embed="rId2"/>
              </a:buBlip>
            </a:pPr>
            <a:r>
              <a:rPr lang="en-US" altLang="en-US" smtClean="0"/>
              <a:t>German</a:t>
            </a:r>
          </a:p>
          <a:p>
            <a:pPr marL="682625" lvl="1" indent="-450850" eaLnBrk="1" hangingPunct="1">
              <a:buFontTx/>
              <a:buBlip>
                <a:blip r:embed="rId2"/>
              </a:buBlip>
            </a:pPr>
            <a:r>
              <a:rPr lang="en-US" altLang="en-US" smtClean="0"/>
              <a:t>Portuguese</a:t>
            </a:r>
          </a:p>
          <a:p>
            <a:pPr marL="682625" lvl="1" indent="-450850" eaLnBrk="1" hangingPunct="1">
              <a:buFontTx/>
              <a:buBlip>
                <a:blip r:embed="rId2"/>
              </a:buBlip>
            </a:pPr>
            <a:r>
              <a:rPr lang="en-US" altLang="en-US" smtClean="0"/>
              <a:t>Austrian</a:t>
            </a:r>
          </a:p>
          <a:p>
            <a:pPr marL="682625" lvl="1" indent="-450850" eaLnBrk="1" hangingPunct="1">
              <a:buFontTx/>
              <a:buBlip>
                <a:blip r:embed="rId2"/>
              </a:buBlip>
            </a:pPr>
            <a:r>
              <a:rPr lang="en-US" altLang="en-US" smtClean="0"/>
              <a:t>Hungarian</a:t>
            </a:r>
          </a:p>
        </p:txBody>
      </p:sp>
      <p:pic>
        <p:nvPicPr>
          <p:cNvPr id="15364" name="Picture 9" descr="saint-emilion-50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3200" y="1219200"/>
            <a:ext cx="2019300" cy="283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5" name="Picture 10" descr="Alsace labe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00800" y="4267200"/>
            <a:ext cx="2579688" cy="216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6" name="Picture 11" descr="Banfi labe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71900" y="2286000"/>
            <a:ext cx="2081213"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a:lstStyle/>
          <a:p>
            <a:pPr eaLnBrk="1" hangingPunct="1"/>
            <a:r>
              <a:rPr lang="en-US" altLang="en-US" smtClean="0">
                <a:solidFill>
                  <a:srgbClr val="993366"/>
                </a:solidFill>
              </a:rPr>
              <a:t>How to read wine labels</a:t>
            </a:r>
          </a:p>
        </p:txBody>
      </p:sp>
      <p:sp>
        <p:nvSpPr>
          <p:cNvPr id="16387" name="Rectangle 4"/>
          <p:cNvSpPr>
            <a:spLocks noGrp="1" noChangeArrowheads="1"/>
          </p:cNvSpPr>
          <p:nvPr>
            <p:ph type="body" sz="half" idx="1"/>
          </p:nvPr>
        </p:nvSpPr>
        <p:spPr/>
        <p:txBody>
          <a:bodyPr/>
          <a:lstStyle/>
          <a:p>
            <a:pPr marL="0" indent="0" eaLnBrk="1" hangingPunct="1">
              <a:buFontTx/>
              <a:buNone/>
            </a:pPr>
            <a:r>
              <a:rPr lang="en-US" altLang="en-US" smtClean="0"/>
              <a:t>New World wines</a:t>
            </a:r>
          </a:p>
          <a:p>
            <a:pPr marL="573088" lvl="1" indent="-458788" eaLnBrk="1" hangingPunct="1">
              <a:buFontTx/>
              <a:buBlip>
                <a:blip r:embed="rId2"/>
              </a:buBlip>
            </a:pPr>
            <a:r>
              <a:rPr lang="en-US" altLang="en-US" smtClean="0"/>
              <a:t>Californian</a:t>
            </a:r>
          </a:p>
          <a:p>
            <a:pPr marL="573088" lvl="1" indent="-458788" eaLnBrk="1" hangingPunct="1">
              <a:buFontTx/>
              <a:buBlip>
                <a:blip r:embed="rId2"/>
              </a:buBlip>
            </a:pPr>
            <a:r>
              <a:rPr lang="en-US" altLang="en-US" smtClean="0"/>
              <a:t>Australian</a:t>
            </a:r>
          </a:p>
          <a:p>
            <a:pPr marL="573088" lvl="1" indent="-458788" eaLnBrk="1" hangingPunct="1">
              <a:buFontTx/>
              <a:buBlip>
                <a:blip r:embed="rId2"/>
              </a:buBlip>
            </a:pPr>
            <a:r>
              <a:rPr lang="en-US" altLang="en-US" smtClean="0"/>
              <a:t>New Zealand</a:t>
            </a:r>
          </a:p>
          <a:p>
            <a:pPr marL="573088" lvl="1" indent="-458788" eaLnBrk="1" hangingPunct="1">
              <a:buFontTx/>
              <a:buBlip>
                <a:blip r:embed="rId2"/>
              </a:buBlip>
            </a:pPr>
            <a:r>
              <a:rPr lang="en-US" altLang="en-US" smtClean="0"/>
              <a:t>Chile</a:t>
            </a:r>
          </a:p>
          <a:p>
            <a:pPr marL="573088" lvl="1" indent="-458788" eaLnBrk="1" hangingPunct="1">
              <a:buFontTx/>
              <a:buBlip>
                <a:blip r:embed="rId2"/>
              </a:buBlip>
            </a:pPr>
            <a:r>
              <a:rPr lang="en-US" altLang="en-US" smtClean="0"/>
              <a:t>Argentina</a:t>
            </a:r>
          </a:p>
          <a:p>
            <a:pPr marL="573088" lvl="1" indent="-458788" eaLnBrk="1" hangingPunct="1">
              <a:buFontTx/>
              <a:buBlip>
                <a:blip r:embed="rId2"/>
              </a:buBlip>
            </a:pPr>
            <a:r>
              <a:rPr lang="en-US" altLang="en-US" smtClean="0"/>
              <a:t>South Africa</a:t>
            </a:r>
          </a:p>
          <a:p>
            <a:pPr marL="573088" lvl="1" indent="-458788" eaLnBrk="1" hangingPunct="1">
              <a:buFontTx/>
              <a:buBlip>
                <a:blip r:embed="rId2"/>
              </a:buBlip>
            </a:pPr>
            <a:r>
              <a:rPr lang="en-US" altLang="en-US" smtClean="0"/>
              <a:t>India</a:t>
            </a:r>
          </a:p>
        </p:txBody>
      </p:sp>
      <p:pic>
        <p:nvPicPr>
          <p:cNvPr id="16388" name="Picture 9" descr="fbast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7550" y="4343400"/>
            <a:ext cx="2355850" cy="2363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Picture 10" descr="spot-wine-labels-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57600" y="1295400"/>
            <a:ext cx="3676650" cy="305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0" name="Picture 11" descr="DindoriShiraz"/>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1219200"/>
            <a:ext cx="1257300" cy="333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solidFill>
                  <a:srgbClr val="660033"/>
                </a:solidFill>
              </a:rPr>
              <a:t>How to taste a wine</a:t>
            </a:r>
          </a:p>
        </p:txBody>
      </p:sp>
      <p:sp>
        <p:nvSpPr>
          <p:cNvPr id="17411" name="Rectangle 3"/>
          <p:cNvSpPr>
            <a:spLocks noGrp="1" noChangeArrowheads="1"/>
          </p:cNvSpPr>
          <p:nvPr>
            <p:ph type="body" idx="1"/>
          </p:nvPr>
        </p:nvSpPr>
        <p:spPr>
          <a:xfrm>
            <a:off x="457200" y="1600200"/>
            <a:ext cx="5486400" cy="4525963"/>
          </a:xfrm>
        </p:spPr>
        <p:txBody>
          <a:bodyPr/>
          <a:lstStyle/>
          <a:p>
            <a:pPr eaLnBrk="1" hangingPunct="1"/>
            <a:r>
              <a:rPr lang="en-GB" altLang="en-US" smtClean="0"/>
              <a:t>Visual Examination </a:t>
            </a:r>
          </a:p>
          <a:p>
            <a:pPr lvl="2" eaLnBrk="1" hangingPunct="1"/>
            <a:r>
              <a:rPr lang="en-GB" altLang="en-US" smtClean="0"/>
              <a:t>Colour, clarity, brilliance, age</a:t>
            </a:r>
          </a:p>
          <a:p>
            <a:pPr eaLnBrk="1" hangingPunct="1"/>
            <a:r>
              <a:rPr lang="en-GB" altLang="en-US" smtClean="0"/>
              <a:t>Olfactory examination</a:t>
            </a:r>
          </a:p>
          <a:p>
            <a:pPr lvl="2" eaLnBrk="1" hangingPunct="1"/>
            <a:r>
              <a:rPr lang="en-GB" altLang="en-US" smtClean="0"/>
              <a:t>Aromas, defects</a:t>
            </a:r>
          </a:p>
          <a:p>
            <a:pPr eaLnBrk="1" hangingPunct="1"/>
            <a:r>
              <a:rPr lang="en-GB" altLang="en-US" smtClean="0"/>
              <a:t>Gustatory examination</a:t>
            </a:r>
          </a:p>
          <a:p>
            <a:pPr lvl="2" eaLnBrk="1" hangingPunct="1"/>
            <a:r>
              <a:rPr lang="en-GB" altLang="en-US" smtClean="0"/>
              <a:t>Flavours, defects, age, tannins, balance, length, finish</a:t>
            </a:r>
          </a:p>
        </p:txBody>
      </p:sp>
      <p:pic>
        <p:nvPicPr>
          <p:cNvPr id="17412" name="Picture 4" descr="tasting a win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53200" y="1524000"/>
            <a:ext cx="2259013" cy="355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Agenda</a:t>
            </a:r>
            <a:endParaRPr lang="en-IN" dirty="0"/>
          </a:p>
        </p:txBody>
      </p:sp>
      <p:sp>
        <p:nvSpPr>
          <p:cNvPr id="3" name="Content Placeholder 2"/>
          <p:cNvSpPr>
            <a:spLocks noGrp="1"/>
          </p:cNvSpPr>
          <p:nvPr>
            <p:ph idx="1"/>
          </p:nvPr>
        </p:nvSpPr>
        <p:spPr/>
        <p:txBody>
          <a:bodyPr/>
          <a:lstStyle/>
          <a:p>
            <a:r>
              <a:rPr lang="en-IN" dirty="0" smtClean="0"/>
              <a:t>Wines &amp; how they can contribute to the F&amp;B revenues</a:t>
            </a:r>
          </a:p>
          <a:p>
            <a:r>
              <a:rPr lang="en-IN" dirty="0" smtClean="0"/>
              <a:t>Wine appreciation along with food pairing</a:t>
            </a:r>
          </a:p>
          <a:p>
            <a:r>
              <a:rPr lang="en-IN" dirty="0" smtClean="0"/>
              <a:t>Q &amp; A</a:t>
            </a:r>
          </a:p>
          <a:p>
            <a:r>
              <a:rPr lang="en-IN" dirty="0" smtClean="0"/>
              <a:t>Interaction with wine companies</a:t>
            </a:r>
            <a:endParaRPr lang="en-IN" dirty="0"/>
          </a:p>
        </p:txBody>
      </p:sp>
    </p:spTree>
    <p:extLst>
      <p:ext uri="{BB962C8B-B14F-4D97-AF65-F5344CB8AC3E}">
        <p14:creationId xmlns:p14="http://schemas.microsoft.com/office/powerpoint/2010/main" xmlns="" val="3370219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grape bunch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0" y="3429000"/>
            <a:ext cx="317500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Rectangle 2"/>
          <p:cNvSpPr>
            <a:spLocks noGrp="1" noChangeArrowheads="1"/>
          </p:cNvSpPr>
          <p:nvPr>
            <p:ph type="title"/>
          </p:nvPr>
        </p:nvSpPr>
        <p:spPr>
          <a:xfrm>
            <a:off x="457200" y="274638"/>
            <a:ext cx="8229600" cy="944562"/>
          </a:xfrm>
        </p:spPr>
        <p:txBody>
          <a:bodyPr/>
          <a:lstStyle/>
          <a:p>
            <a:pPr eaLnBrk="1" hangingPunct="1"/>
            <a:r>
              <a:rPr lang="en-US" altLang="en-US" sz="3600" b="1" smtClean="0">
                <a:solidFill>
                  <a:srgbClr val="993366"/>
                </a:solidFill>
              </a:rPr>
              <a:t>Commonly Known Grape Varieties</a:t>
            </a:r>
          </a:p>
        </p:txBody>
      </p:sp>
      <p:sp>
        <p:nvSpPr>
          <p:cNvPr id="19460" name="Rectangle 4"/>
          <p:cNvSpPr>
            <a:spLocks noGrp="1" noChangeArrowheads="1"/>
          </p:cNvSpPr>
          <p:nvPr>
            <p:ph type="body" sz="half" idx="1"/>
          </p:nvPr>
        </p:nvSpPr>
        <p:spPr>
          <a:xfrm>
            <a:off x="304800" y="1600200"/>
            <a:ext cx="3352800" cy="4525963"/>
          </a:xfrm>
        </p:spPr>
        <p:txBody>
          <a:bodyPr/>
          <a:lstStyle/>
          <a:p>
            <a:pPr eaLnBrk="1" hangingPunct="1">
              <a:buFontTx/>
              <a:buNone/>
            </a:pPr>
            <a:r>
              <a:rPr lang="en-GB" altLang="en-US" sz="2400" smtClean="0">
                <a:latin typeface="Expert Sans Extra Bold" pitchFamily="34" charset="0"/>
              </a:rPr>
              <a:t>Reds</a:t>
            </a:r>
          </a:p>
          <a:p>
            <a:pPr lvl="1" eaLnBrk="1" hangingPunct="1">
              <a:buFont typeface="Arial" charset="0"/>
              <a:buChar char="°"/>
            </a:pPr>
            <a:r>
              <a:rPr lang="fr-FR" altLang="en-US" sz="2000" smtClean="0">
                <a:latin typeface="Expert Sans Extra Bold" pitchFamily="34" charset="0"/>
              </a:rPr>
              <a:t>Cabernet Sauvignon</a:t>
            </a:r>
          </a:p>
          <a:p>
            <a:pPr lvl="1" eaLnBrk="1" hangingPunct="1">
              <a:buFont typeface="Arial" charset="0"/>
              <a:buChar char="°"/>
            </a:pPr>
            <a:r>
              <a:rPr lang="fr-FR" altLang="en-US" sz="2000" smtClean="0">
                <a:latin typeface="Expert Sans Extra Bold" pitchFamily="34" charset="0"/>
              </a:rPr>
              <a:t>Cabernet Franc</a:t>
            </a:r>
          </a:p>
          <a:p>
            <a:pPr lvl="1" eaLnBrk="1" hangingPunct="1">
              <a:buFont typeface="Arial" charset="0"/>
              <a:buChar char="°"/>
            </a:pPr>
            <a:r>
              <a:rPr lang="fr-FR" altLang="en-US" sz="2000" smtClean="0">
                <a:latin typeface="Expert Sans Extra Bold" pitchFamily="34" charset="0"/>
              </a:rPr>
              <a:t>Grenache</a:t>
            </a:r>
          </a:p>
          <a:p>
            <a:pPr lvl="1" eaLnBrk="1" hangingPunct="1">
              <a:buFont typeface="Arial" charset="0"/>
              <a:buChar char="°"/>
            </a:pPr>
            <a:r>
              <a:rPr lang="fr-FR" altLang="en-US" sz="2000" smtClean="0">
                <a:latin typeface="Expert Sans Extra Bold" pitchFamily="34" charset="0"/>
              </a:rPr>
              <a:t>Malbec</a:t>
            </a:r>
          </a:p>
          <a:p>
            <a:pPr lvl="1" eaLnBrk="1" hangingPunct="1">
              <a:buFont typeface="Arial" charset="0"/>
              <a:buChar char="°"/>
            </a:pPr>
            <a:r>
              <a:rPr lang="fr-FR" altLang="en-US" sz="2000" smtClean="0">
                <a:latin typeface="Expert Sans Extra Bold" pitchFamily="34" charset="0"/>
              </a:rPr>
              <a:t>Merlot</a:t>
            </a:r>
          </a:p>
          <a:p>
            <a:pPr lvl="1" eaLnBrk="1" hangingPunct="1">
              <a:buFont typeface="Arial" charset="0"/>
              <a:buChar char="°"/>
            </a:pPr>
            <a:r>
              <a:rPr lang="fr-FR" altLang="en-US" sz="2000" smtClean="0">
                <a:latin typeface="Expert Sans Extra Bold" pitchFamily="34" charset="0"/>
              </a:rPr>
              <a:t>Pinot Noir</a:t>
            </a:r>
          </a:p>
          <a:p>
            <a:pPr lvl="1" eaLnBrk="1" hangingPunct="1">
              <a:buFont typeface="Arial" charset="0"/>
              <a:buChar char="°"/>
            </a:pPr>
            <a:r>
              <a:rPr lang="it-IT" altLang="en-US" sz="2000" smtClean="0">
                <a:latin typeface="Expert Sans Extra Bold" pitchFamily="34" charset="0"/>
              </a:rPr>
              <a:t>Sangiovese</a:t>
            </a:r>
          </a:p>
          <a:p>
            <a:pPr lvl="1" eaLnBrk="1" hangingPunct="1">
              <a:buFont typeface="Arial" charset="0"/>
              <a:buChar char="°"/>
            </a:pPr>
            <a:r>
              <a:rPr lang="fr-FR" altLang="en-US" sz="2000" smtClean="0">
                <a:latin typeface="Expert Sans Extra Bold" pitchFamily="34" charset="0"/>
              </a:rPr>
              <a:t>Syrah / Shiraz</a:t>
            </a:r>
          </a:p>
          <a:p>
            <a:pPr lvl="1" eaLnBrk="1" hangingPunct="1">
              <a:buFont typeface="Arial" charset="0"/>
              <a:buChar char="°"/>
            </a:pPr>
            <a:r>
              <a:rPr lang="it-IT" altLang="en-US" sz="2000" smtClean="0">
                <a:latin typeface="Expert Sans Extra Bold" pitchFamily="34" charset="0"/>
              </a:rPr>
              <a:t>Tempranillo</a:t>
            </a:r>
          </a:p>
          <a:p>
            <a:pPr lvl="1" eaLnBrk="1" hangingPunct="1">
              <a:buFont typeface="Arial" charset="0"/>
              <a:buChar char="°"/>
            </a:pPr>
            <a:r>
              <a:rPr lang="it-IT" altLang="en-US" sz="2000" smtClean="0">
                <a:latin typeface="Expert Sans Extra Bold" pitchFamily="34" charset="0"/>
              </a:rPr>
              <a:t>Zinfandel</a:t>
            </a:r>
          </a:p>
        </p:txBody>
      </p:sp>
      <p:sp>
        <p:nvSpPr>
          <p:cNvPr id="19461" name="Rectangle 5"/>
          <p:cNvSpPr>
            <a:spLocks noGrp="1" noChangeArrowheads="1"/>
          </p:cNvSpPr>
          <p:nvPr>
            <p:ph type="body" sz="half" idx="2"/>
          </p:nvPr>
        </p:nvSpPr>
        <p:spPr>
          <a:xfrm>
            <a:off x="5791200" y="1600200"/>
            <a:ext cx="2895600" cy="4525963"/>
          </a:xfrm>
        </p:spPr>
        <p:txBody>
          <a:bodyPr/>
          <a:lstStyle/>
          <a:p>
            <a:pPr eaLnBrk="1" hangingPunct="1">
              <a:buFontTx/>
              <a:buNone/>
            </a:pPr>
            <a:r>
              <a:rPr lang="en-GB" altLang="en-US" sz="2400" smtClean="0">
                <a:latin typeface="Expert Sans Extra Bold" pitchFamily="34" charset="0"/>
              </a:rPr>
              <a:t>Whites</a:t>
            </a:r>
          </a:p>
          <a:p>
            <a:pPr lvl="1" eaLnBrk="1" hangingPunct="1">
              <a:buFont typeface="Arial" charset="0"/>
              <a:buChar char="°"/>
            </a:pPr>
            <a:r>
              <a:rPr lang="fr-FR" altLang="en-US" sz="2000" smtClean="0">
                <a:latin typeface="Expert Sans Extra Bold" pitchFamily="34" charset="0"/>
              </a:rPr>
              <a:t>Chardonnay</a:t>
            </a:r>
          </a:p>
          <a:p>
            <a:pPr lvl="1" eaLnBrk="1" hangingPunct="1">
              <a:buFont typeface="Arial" charset="0"/>
              <a:buChar char="°"/>
            </a:pPr>
            <a:r>
              <a:rPr lang="fr-FR" altLang="en-US" sz="2000" smtClean="0">
                <a:latin typeface="Expert Sans Extra Bold" pitchFamily="34" charset="0"/>
              </a:rPr>
              <a:t>Chenin Blanc</a:t>
            </a:r>
          </a:p>
          <a:p>
            <a:pPr lvl="1" eaLnBrk="1" hangingPunct="1">
              <a:buFont typeface="Arial" charset="0"/>
              <a:buChar char="°"/>
            </a:pPr>
            <a:r>
              <a:rPr lang="fr-FR" altLang="en-US" sz="2000" smtClean="0">
                <a:latin typeface="Expert Sans Extra Bold" pitchFamily="34" charset="0"/>
              </a:rPr>
              <a:t>Gewurztraminer</a:t>
            </a:r>
          </a:p>
          <a:p>
            <a:pPr lvl="1" eaLnBrk="1" hangingPunct="1">
              <a:buFont typeface="Arial" charset="0"/>
              <a:buChar char="°"/>
            </a:pPr>
            <a:r>
              <a:rPr lang="fr-FR" altLang="en-US" sz="2000" smtClean="0">
                <a:latin typeface="Expert Sans Extra Bold" pitchFamily="34" charset="0"/>
              </a:rPr>
              <a:t>Muscat</a:t>
            </a:r>
          </a:p>
          <a:p>
            <a:pPr lvl="1" eaLnBrk="1" hangingPunct="1">
              <a:buFont typeface="Arial" charset="0"/>
              <a:buChar char="°"/>
            </a:pPr>
            <a:r>
              <a:rPr lang="fr-FR" altLang="en-US" sz="2000" smtClean="0">
                <a:latin typeface="Expert Sans Extra Bold" pitchFamily="34" charset="0"/>
              </a:rPr>
              <a:t>Pinot Blanc</a:t>
            </a:r>
          </a:p>
          <a:p>
            <a:pPr lvl="1" eaLnBrk="1" hangingPunct="1">
              <a:buFont typeface="Arial" charset="0"/>
              <a:buChar char="°"/>
            </a:pPr>
            <a:r>
              <a:rPr lang="fr-FR" altLang="en-US" sz="2000" smtClean="0">
                <a:latin typeface="Expert Sans Extra Bold" pitchFamily="34" charset="0"/>
              </a:rPr>
              <a:t>Pinot Gris</a:t>
            </a:r>
          </a:p>
          <a:p>
            <a:pPr lvl="1" eaLnBrk="1" hangingPunct="1">
              <a:buFont typeface="Arial" charset="0"/>
              <a:buChar char="°"/>
            </a:pPr>
            <a:r>
              <a:rPr lang="fr-FR" altLang="en-US" sz="2000" smtClean="0">
                <a:latin typeface="Expert Sans Extra Bold" pitchFamily="34" charset="0"/>
              </a:rPr>
              <a:t>Riesling</a:t>
            </a:r>
          </a:p>
          <a:p>
            <a:pPr lvl="1" eaLnBrk="1" hangingPunct="1">
              <a:buFont typeface="Arial" charset="0"/>
              <a:buChar char="°"/>
            </a:pPr>
            <a:r>
              <a:rPr lang="fr-FR" altLang="en-US" sz="2000" smtClean="0">
                <a:latin typeface="Expert Sans Extra Bold" pitchFamily="34" charset="0"/>
              </a:rPr>
              <a:t>Sauvignon Blanc</a:t>
            </a:r>
          </a:p>
          <a:p>
            <a:pPr lvl="1" eaLnBrk="1" hangingPunct="1">
              <a:buFont typeface="Arial" charset="0"/>
              <a:buChar char="°"/>
            </a:pPr>
            <a:r>
              <a:rPr lang="fr-FR" altLang="en-US" sz="2000" smtClean="0">
                <a:latin typeface="Expert Sans Extra Bold" pitchFamily="34" charset="0"/>
              </a:rPr>
              <a:t>Semillon</a:t>
            </a:r>
          </a:p>
          <a:p>
            <a:pPr lvl="1" eaLnBrk="1" hangingPunct="1">
              <a:buFont typeface="Arial" charset="0"/>
              <a:buChar char="°"/>
            </a:pPr>
            <a:r>
              <a:rPr lang="fr-FR" altLang="en-US" sz="2000" smtClean="0">
                <a:latin typeface="Expert Sans Extra Bold" pitchFamily="34" charset="0"/>
              </a:rPr>
              <a:t>Verdelho</a:t>
            </a:r>
          </a:p>
          <a:p>
            <a:pPr lvl="1" eaLnBrk="1" hangingPunct="1">
              <a:buFont typeface="Arial" charset="0"/>
              <a:buChar char="°"/>
            </a:pPr>
            <a:r>
              <a:rPr lang="fr-FR" altLang="en-US" sz="2000" smtClean="0">
                <a:latin typeface="Expert Sans Extra Bold" pitchFamily="34" charset="0"/>
              </a:rPr>
              <a:t>Viognier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Things to remember</a:t>
            </a:r>
          </a:p>
        </p:txBody>
      </p:sp>
      <p:sp>
        <p:nvSpPr>
          <p:cNvPr id="34819" name="Rectangle 3"/>
          <p:cNvSpPr>
            <a:spLocks noGrp="1" noChangeArrowheads="1"/>
          </p:cNvSpPr>
          <p:nvPr>
            <p:ph type="body" idx="1"/>
          </p:nvPr>
        </p:nvSpPr>
        <p:spPr/>
        <p:txBody>
          <a:bodyPr/>
          <a:lstStyle/>
          <a:p>
            <a:pPr eaLnBrk="1" hangingPunct="1"/>
            <a:r>
              <a:rPr lang="en-US" altLang="en-US" smtClean="0"/>
              <a:t>Temperature of service</a:t>
            </a:r>
          </a:p>
          <a:p>
            <a:pPr eaLnBrk="1" hangingPunct="1"/>
            <a:r>
              <a:rPr lang="en-US" altLang="en-US" smtClean="0"/>
              <a:t>How to open a bottle?</a:t>
            </a:r>
          </a:p>
          <a:p>
            <a:pPr lvl="1" eaLnBrk="1" hangingPunct="1"/>
            <a:r>
              <a:rPr lang="en-US" altLang="en-US" smtClean="0"/>
              <a:t>Still wine</a:t>
            </a:r>
          </a:p>
          <a:p>
            <a:pPr lvl="1" eaLnBrk="1" hangingPunct="1"/>
            <a:r>
              <a:rPr lang="en-US" altLang="en-US" smtClean="0"/>
              <a:t>Sparkling wine</a:t>
            </a:r>
          </a:p>
          <a:p>
            <a:pPr eaLnBrk="1" hangingPunct="1"/>
            <a:r>
              <a:rPr lang="en-US" altLang="en-US" smtClean="0"/>
              <a:t>How and why to decant a wine?</a:t>
            </a:r>
          </a:p>
          <a:p>
            <a:pPr eaLnBrk="1" hangingPunct="1"/>
            <a:endParaRPr lang="en-US" alt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IN" dirty="0" smtClean="0"/>
              <a:t>Thank you </a:t>
            </a:r>
            <a:r>
              <a:rPr lang="en-IN" smtClean="0"/>
              <a:t>for joining us!</a:t>
            </a:r>
            <a:endParaRPr lang="en-IN" dirty="0"/>
          </a:p>
        </p:txBody>
      </p:sp>
    </p:spTree>
    <p:extLst>
      <p:ext uri="{BB962C8B-B14F-4D97-AF65-F5344CB8AC3E}">
        <p14:creationId xmlns:p14="http://schemas.microsoft.com/office/powerpoint/2010/main" xmlns="" val="1916602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Points to think about</a:t>
            </a:r>
            <a:endParaRPr lang="en-IN" dirty="0"/>
          </a:p>
        </p:txBody>
      </p:sp>
      <p:sp>
        <p:nvSpPr>
          <p:cNvPr id="3" name="Content Placeholder 2"/>
          <p:cNvSpPr>
            <a:spLocks noGrp="1"/>
          </p:cNvSpPr>
          <p:nvPr>
            <p:ph idx="1"/>
          </p:nvPr>
        </p:nvSpPr>
        <p:spPr/>
        <p:txBody>
          <a:bodyPr/>
          <a:lstStyle/>
          <a:p>
            <a:r>
              <a:rPr lang="en-IN" dirty="0" smtClean="0"/>
              <a:t>Why sell wines ?</a:t>
            </a:r>
          </a:p>
          <a:p>
            <a:r>
              <a:rPr lang="en-IN" dirty="0" smtClean="0"/>
              <a:t>What creates a successful wine selling environment ?</a:t>
            </a:r>
          </a:p>
          <a:p>
            <a:r>
              <a:rPr lang="en-IN" dirty="0" smtClean="0"/>
              <a:t>Revenues – what needs to be considered while selling wines</a:t>
            </a:r>
          </a:p>
          <a:p>
            <a:r>
              <a:rPr lang="en-IN" dirty="0" smtClean="0"/>
              <a:t>What can you do to create a success story with wines?</a:t>
            </a:r>
          </a:p>
          <a:p>
            <a:endParaRPr lang="en-IN" dirty="0" smtClean="0"/>
          </a:p>
          <a:p>
            <a:endParaRPr lang="en-IN" dirty="0" smtClean="0"/>
          </a:p>
          <a:p>
            <a:pPr marL="0" indent="0">
              <a:buNone/>
            </a:pPr>
            <a:endParaRPr lang="en-IN" dirty="0" smtClean="0"/>
          </a:p>
          <a:p>
            <a:endParaRPr lang="en-IN" dirty="0"/>
          </a:p>
        </p:txBody>
      </p:sp>
    </p:spTree>
    <p:extLst>
      <p:ext uri="{BB962C8B-B14F-4D97-AF65-F5344CB8AC3E}">
        <p14:creationId xmlns:p14="http://schemas.microsoft.com/office/powerpoint/2010/main" xmlns="" val="732967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smtClean="0">
                <a:solidFill>
                  <a:srgbClr val="993366"/>
                </a:solidFill>
              </a:rPr>
              <a:t>What is wine?</a:t>
            </a:r>
            <a:endParaRPr lang="en-GB" altLang="en-US" dirty="0" smtClean="0">
              <a:solidFill>
                <a:srgbClr val="993366"/>
              </a:solidFill>
            </a:endParaRPr>
          </a:p>
        </p:txBody>
      </p:sp>
      <p:sp>
        <p:nvSpPr>
          <p:cNvPr id="12291" name="Rectangle 3"/>
          <p:cNvSpPr>
            <a:spLocks noGrp="1" noChangeArrowheads="1"/>
          </p:cNvSpPr>
          <p:nvPr>
            <p:ph type="body" idx="1"/>
          </p:nvPr>
        </p:nvSpPr>
        <p:spPr/>
        <p:txBody>
          <a:bodyPr/>
          <a:lstStyle/>
          <a:p>
            <a:pPr eaLnBrk="1" hangingPunct="1"/>
            <a:r>
              <a:rPr lang="en-GB" altLang="en-US" dirty="0" smtClean="0"/>
              <a:t>A beverage made of the fermented juice of any of various kinds of grapes, usually containing from 10 to 15 percent alcohol by volume.</a:t>
            </a:r>
          </a:p>
          <a:p>
            <a:pPr eaLnBrk="1" hangingPunct="1"/>
            <a:r>
              <a:rPr lang="en-GB" altLang="en-US" dirty="0" smtClean="0"/>
              <a:t>Fortified wines contain higher levels of alcohol.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715962"/>
          </a:xfrm>
        </p:spPr>
        <p:txBody>
          <a:bodyPr/>
          <a:lstStyle/>
          <a:p>
            <a:pPr eaLnBrk="1" hangingPunct="1"/>
            <a:r>
              <a:rPr lang="en-US" altLang="en-US" sz="4000" smtClean="0">
                <a:solidFill>
                  <a:srgbClr val="993366"/>
                </a:solidFill>
              </a:rPr>
              <a:t>How is wine made?</a:t>
            </a:r>
          </a:p>
        </p:txBody>
      </p:sp>
      <p:grpSp>
        <p:nvGrpSpPr>
          <p:cNvPr id="13315" name="Group 21"/>
          <p:cNvGrpSpPr>
            <a:grpSpLocks/>
          </p:cNvGrpSpPr>
          <p:nvPr/>
        </p:nvGrpSpPr>
        <p:grpSpPr bwMode="auto">
          <a:xfrm>
            <a:off x="457200" y="685800"/>
            <a:ext cx="1760538" cy="2895600"/>
            <a:chOff x="288" y="528"/>
            <a:chExt cx="1109" cy="1824"/>
          </a:xfrm>
        </p:grpSpPr>
        <p:pic>
          <p:nvPicPr>
            <p:cNvPr id="13330" name="Picture 5" descr="recolte_manuel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8" y="793"/>
              <a:ext cx="1109" cy="15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31" name="Text Box 8"/>
            <p:cNvSpPr txBox="1">
              <a:spLocks noChangeArrowheads="1"/>
            </p:cNvSpPr>
            <p:nvPr/>
          </p:nvSpPr>
          <p:spPr bwMode="auto">
            <a:xfrm>
              <a:off x="336" y="528"/>
              <a:ext cx="10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Grape picking</a:t>
              </a:r>
              <a:endParaRPr lang="en-GB" altLang="en-US"/>
            </a:p>
          </p:txBody>
        </p:sp>
      </p:grpSp>
      <p:grpSp>
        <p:nvGrpSpPr>
          <p:cNvPr id="13316" name="Group 12"/>
          <p:cNvGrpSpPr>
            <a:grpSpLocks/>
          </p:cNvGrpSpPr>
          <p:nvPr/>
        </p:nvGrpSpPr>
        <p:grpSpPr bwMode="auto">
          <a:xfrm>
            <a:off x="3124200" y="914400"/>
            <a:ext cx="2895600" cy="2617788"/>
            <a:chOff x="3678" y="720"/>
            <a:chExt cx="2082" cy="1649"/>
          </a:xfrm>
        </p:grpSpPr>
        <p:pic>
          <p:nvPicPr>
            <p:cNvPr id="13328" name="Picture 7" descr="trie_vendang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78" y="960"/>
              <a:ext cx="2082" cy="14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29" name="Text Box 9"/>
            <p:cNvSpPr txBox="1">
              <a:spLocks noChangeArrowheads="1"/>
            </p:cNvSpPr>
            <p:nvPr/>
          </p:nvSpPr>
          <p:spPr bwMode="auto">
            <a:xfrm>
              <a:off x="4176" y="720"/>
              <a:ext cx="653"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Sorting</a:t>
              </a:r>
              <a:endParaRPr lang="en-GB" altLang="en-US"/>
            </a:p>
          </p:txBody>
        </p:sp>
      </p:grpSp>
      <p:grpSp>
        <p:nvGrpSpPr>
          <p:cNvPr id="13317" name="Group 13"/>
          <p:cNvGrpSpPr>
            <a:grpSpLocks/>
          </p:cNvGrpSpPr>
          <p:nvPr/>
        </p:nvGrpSpPr>
        <p:grpSpPr bwMode="auto">
          <a:xfrm>
            <a:off x="3276600" y="3505200"/>
            <a:ext cx="3048000" cy="2667000"/>
            <a:chOff x="1927" y="2640"/>
            <a:chExt cx="2064" cy="1680"/>
          </a:xfrm>
        </p:grpSpPr>
        <p:pic>
          <p:nvPicPr>
            <p:cNvPr id="13326" name="Picture 6" descr="chai_colonn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27" y="2923"/>
              <a:ext cx="2064" cy="13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27" name="Text Box 10"/>
            <p:cNvSpPr txBox="1">
              <a:spLocks noChangeArrowheads="1"/>
            </p:cNvSpPr>
            <p:nvPr/>
          </p:nvSpPr>
          <p:spPr bwMode="auto">
            <a:xfrm>
              <a:off x="2544" y="2640"/>
              <a:ext cx="56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Ageing</a:t>
              </a:r>
              <a:endParaRPr lang="en-GB" altLang="en-US"/>
            </a:p>
          </p:txBody>
        </p:sp>
      </p:grpSp>
      <p:sp>
        <p:nvSpPr>
          <p:cNvPr id="13318" name="Text Box 14"/>
          <p:cNvSpPr txBox="1">
            <a:spLocks noChangeArrowheads="1"/>
          </p:cNvSpPr>
          <p:nvPr/>
        </p:nvSpPr>
        <p:spPr bwMode="auto">
          <a:xfrm>
            <a:off x="6934200" y="1066800"/>
            <a:ext cx="1098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Crushing</a:t>
            </a:r>
            <a:endParaRPr lang="en-GB" altLang="en-US"/>
          </a:p>
        </p:txBody>
      </p:sp>
      <p:grpSp>
        <p:nvGrpSpPr>
          <p:cNvPr id="13319" name="Group 20"/>
          <p:cNvGrpSpPr>
            <a:grpSpLocks/>
          </p:cNvGrpSpPr>
          <p:nvPr/>
        </p:nvGrpSpPr>
        <p:grpSpPr bwMode="auto">
          <a:xfrm>
            <a:off x="6553200" y="4038600"/>
            <a:ext cx="2541588" cy="1792288"/>
            <a:chOff x="4159" y="2784"/>
            <a:chExt cx="1601" cy="1129"/>
          </a:xfrm>
        </p:grpSpPr>
        <p:sp>
          <p:nvSpPr>
            <p:cNvPr id="13324" name="Text Box 18"/>
            <p:cNvSpPr txBox="1">
              <a:spLocks noChangeArrowheads="1"/>
            </p:cNvSpPr>
            <p:nvPr/>
          </p:nvSpPr>
          <p:spPr bwMode="auto">
            <a:xfrm>
              <a:off x="4800" y="2784"/>
              <a:ext cx="5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Bottling</a:t>
              </a:r>
              <a:endParaRPr lang="en-GB" altLang="en-US"/>
            </a:p>
          </p:txBody>
        </p:sp>
        <p:pic>
          <p:nvPicPr>
            <p:cNvPr id="13325" name="Picture 19" descr="shea-horiz-bottling-635p"/>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59" y="3024"/>
              <a:ext cx="1601" cy="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3320" name="Group 23"/>
          <p:cNvGrpSpPr>
            <a:grpSpLocks/>
          </p:cNvGrpSpPr>
          <p:nvPr/>
        </p:nvGrpSpPr>
        <p:grpSpPr bwMode="auto">
          <a:xfrm>
            <a:off x="533400" y="3505200"/>
            <a:ext cx="2120900" cy="3048000"/>
            <a:chOff x="336" y="2400"/>
            <a:chExt cx="1336" cy="1920"/>
          </a:xfrm>
        </p:grpSpPr>
        <p:sp>
          <p:nvSpPr>
            <p:cNvPr id="13322" name="Text Box 15"/>
            <p:cNvSpPr txBox="1">
              <a:spLocks noChangeArrowheads="1"/>
            </p:cNvSpPr>
            <p:nvPr/>
          </p:nvSpPr>
          <p:spPr bwMode="auto">
            <a:xfrm>
              <a:off x="480" y="2400"/>
              <a:ext cx="96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Fermentation</a:t>
              </a:r>
              <a:endParaRPr lang="en-GB" altLang="en-US"/>
            </a:p>
          </p:txBody>
        </p:sp>
        <p:pic>
          <p:nvPicPr>
            <p:cNvPr id="13323" name="Picture 22" descr="Fermentation tanks"/>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36" y="2640"/>
              <a:ext cx="1336" cy="1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3321" name="Picture 2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400800" y="1828800"/>
            <a:ext cx="2105025" cy="159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White win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52800" y="3352800"/>
            <a:ext cx="1635125"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9" name="Rectangle 2"/>
          <p:cNvSpPr>
            <a:spLocks noGrp="1" noChangeArrowheads="1"/>
          </p:cNvSpPr>
          <p:nvPr>
            <p:ph type="title"/>
          </p:nvPr>
        </p:nvSpPr>
        <p:spPr/>
        <p:txBody>
          <a:bodyPr/>
          <a:lstStyle/>
          <a:p>
            <a:pPr eaLnBrk="1" hangingPunct="1"/>
            <a:r>
              <a:rPr lang="en-US" altLang="en-US" smtClean="0">
                <a:solidFill>
                  <a:srgbClr val="993366"/>
                </a:solidFill>
              </a:rPr>
              <a:t>Types of wines</a:t>
            </a:r>
          </a:p>
        </p:txBody>
      </p:sp>
      <p:sp>
        <p:nvSpPr>
          <p:cNvPr id="14340" name="Rectangle 3"/>
          <p:cNvSpPr>
            <a:spLocks noGrp="1" noChangeArrowheads="1"/>
          </p:cNvSpPr>
          <p:nvPr>
            <p:ph type="body" idx="1"/>
          </p:nvPr>
        </p:nvSpPr>
        <p:spPr/>
        <p:txBody>
          <a:bodyPr/>
          <a:lstStyle/>
          <a:p>
            <a:pPr eaLnBrk="1" hangingPunct="1">
              <a:lnSpc>
                <a:spcPct val="90000"/>
              </a:lnSpc>
            </a:pPr>
            <a:r>
              <a:rPr lang="en-US" altLang="en-US" sz="2800" smtClean="0"/>
              <a:t>Still wines</a:t>
            </a:r>
          </a:p>
          <a:p>
            <a:pPr lvl="1" eaLnBrk="1" hangingPunct="1">
              <a:lnSpc>
                <a:spcPct val="90000"/>
              </a:lnSpc>
              <a:buFontTx/>
              <a:buChar char="o"/>
            </a:pPr>
            <a:r>
              <a:rPr lang="en-US" altLang="en-US" sz="2000" smtClean="0"/>
              <a:t>Red</a:t>
            </a:r>
          </a:p>
          <a:p>
            <a:pPr lvl="1" eaLnBrk="1" hangingPunct="1">
              <a:lnSpc>
                <a:spcPct val="90000"/>
              </a:lnSpc>
              <a:buFontTx/>
              <a:buChar char="o"/>
            </a:pPr>
            <a:r>
              <a:rPr lang="en-US" altLang="en-US" sz="2000" smtClean="0"/>
              <a:t>White</a:t>
            </a:r>
          </a:p>
          <a:p>
            <a:pPr lvl="1" eaLnBrk="1" hangingPunct="1">
              <a:lnSpc>
                <a:spcPct val="90000"/>
              </a:lnSpc>
              <a:buFontTx/>
              <a:buChar char="o"/>
            </a:pPr>
            <a:r>
              <a:rPr lang="en-US" altLang="en-US" sz="2000" smtClean="0"/>
              <a:t>Rose</a:t>
            </a:r>
          </a:p>
          <a:p>
            <a:pPr eaLnBrk="1" hangingPunct="1">
              <a:lnSpc>
                <a:spcPct val="90000"/>
              </a:lnSpc>
            </a:pPr>
            <a:r>
              <a:rPr lang="en-US" altLang="en-US" sz="2800" smtClean="0"/>
              <a:t>Sparkling wines</a:t>
            </a:r>
          </a:p>
          <a:p>
            <a:pPr lvl="1" eaLnBrk="1" hangingPunct="1">
              <a:lnSpc>
                <a:spcPct val="90000"/>
              </a:lnSpc>
              <a:buFontTx/>
              <a:buChar char="o"/>
            </a:pPr>
            <a:r>
              <a:rPr lang="en-US" altLang="en-US" sz="2000" smtClean="0"/>
              <a:t>White</a:t>
            </a:r>
          </a:p>
          <a:p>
            <a:pPr lvl="1" eaLnBrk="1" hangingPunct="1">
              <a:lnSpc>
                <a:spcPct val="90000"/>
              </a:lnSpc>
              <a:buFontTx/>
              <a:buChar char="o"/>
            </a:pPr>
            <a:r>
              <a:rPr lang="en-US" altLang="en-US" sz="2000" smtClean="0"/>
              <a:t>Rose</a:t>
            </a:r>
          </a:p>
          <a:p>
            <a:pPr eaLnBrk="1" hangingPunct="1">
              <a:lnSpc>
                <a:spcPct val="90000"/>
              </a:lnSpc>
            </a:pPr>
            <a:r>
              <a:rPr lang="en-US" altLang="en-US" sz="2800" smtClean="0"/>
              <a:t>Dessert wines</a:t>
            </a:r>
          </a:p>
          <a:p>
            <a:pPr eaLnBrk="1" hangingPunct="1">
              <a:lnSpc>
                <a:spcPct val="90000"/>
              </a:lnSpc>
            </a:pPr>
            <a:r>
              <a:rPr lang="en-US" altLang="en-US" sz="2800" smtClean="0"/>
              <a:t>Fortified wines</a:t>
            </a:r>
          </a:p>
          <a:p>
            <a:pPr lvl="1" eaLnBrk="1" hangingPunct="1">
              <a:lnSpc>
                <a:spcPct val="90000"/>
              </a:lnSpc>
              <a:buFontTx/>
              <a:buChar char="o"/>
            </a:pPr>
            <a:r>
              <a:rPr lang="en-US" altLang="en-US" sz="2000" smtClean="0"/>
              <a:t>Sherry</a:t>
            </a:r>
          </a:p>
          <a:p>
            <a:pPr lvl="1" eaLnBrk="1" hangingPunct="1">
              <a:lnSpc>
                <a:spcPct val="90000"/>
              </a:lnSpc>
              <a:buFontTx/>
              <a:buChar char="o"/>
            </a:pPr>
            <a:r>
              <a:rPr lang="en-US" altLang="en-US" sz="2000" smtClean="0"/>
              <a:t>Port</a:t>
            </a:r>
          </a:p>
        </p:txBody>
      </p:sp>
      <p:pic>
        <p:nvPicPr>
          <p:cNvPr id="14341" name="Picture 4" descr="Red win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5800" y="1676400"/>
            <a:ext cx="236220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2" name="Picture 6" descr="champagne-web"/>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77000" y="1066800"/>
            <a:ext cx="2476500" cy="219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3" name="Picture 7" descr="rose win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13525" y="3581400"/>
            <a:ext cx="1758950"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Why sell wines?</a:t>
            </a:r>
            <a:endParaRPr lang="en-IN" dirty="0"/>
          </a:p>
        </p:txBody>
      </p:sp>
      <p:sp>
        <p:nvSpPr>
          <p:cNvPr id="3" name="Content Placeholder 2"/>
          <p:cNvSpPr>
            <a:spLocks noGrp="1"/>
          </p:cNvSpPr>
          <p:nvPr>
            <p:ph idx="1"/>
          </p:nvPr>
        </p:nvSpPr>
        <p:spPr>
          <a:xfrm>
            <a:off x="457200" y="1905000"/>
            <a:ext cx="8229600" cy="4221163"/>
          </a:xfrm>
        </p:spPr>
        <p:txBody>
          <a:bodyPr/>
          <a:lstStyle/>
          <a:p>
            <a:r>
              <a:rPr lang="en-IN" dirty="0" smtClean="0"/>
              <a:t>A sign of sophistication</a:t>
            </a:r>
          </a:p>
          <a:p>
            <a:r>
              <a:rPr lang="en-IN" dirty="0" smtClean="0"/>
              <a:t>Increases food sales </a:t>
            </a: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76800" y="3733800"/>
            <a:ext cx="2800350" cy="1638300"/>
          </a:xfrm>
          <a:prstGeom prst="rect">
            <a:avLst/>
          </a:prstGeom>
        </p:spPr>
      </p:pic>
    </p:spTree>
    <p:extLst>
      <p:ext uri="{BB962C8B-B14F-4D97-AF65-F5344CB8AC3E}">
        <p14:creationId xmlns:p14="http://schemas.microsoft.com/office/powerpoint/2010/main" xmlns="" val="2231370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 wine success story depends on… </a:t>
            </a:r>
            <a:endParaRPr lang="en-IN" dirty="0"/>
          </a:p>
        </p:txBody>
      </p:sp>
      <p:sp>
        <p:nvSpPr>
          <p:cNvPr id="3" name="Content Placeholder 2"/>
          <p:cNvSpPr>
            <a:spLocks noGrp="1"/>
          </p:cNvSpPr>
          <p:nvPr>
            <p:ph idx="1"/>
          </p:nvPr>
        </p:nvSpPr>
        <p:spPr/>
        <p:txBody>
          <a:bodyPr/>
          <a:lstStyle/>
          <a:p>
            <a:r>
              <a:rPr lang="en-IN" dirty="0" smtClean="0"/>
              <a:t>Suitable products</a:t>
            </a:r>
          </a:p>
          <a:p>
            <a:r>
              <a:rPr lang="en-IN" dirty="0" smtClean="0"/>
              <a:t>Attractive price points</a:t>
            </a:r>
          </a:p>
          <a:p>
            <a:r>
              <a:rPr lang="en-IN" dirty="0" smtClean="0"/>
              <a:t>Attention to service</a:t>
            </a:r>
          </a:p>
          <a:p>
            <a:r>
              <a:rPr lang="en-IN" dirty="0" smtClean="0"/>
              <a:t>Promotions</a:t>
            </a:r>
          </a:p>
          <a:p>
            <a:r>
              <a:rPr lang="en-IN" dirty="0" smtClean="0"/>
              <a:t>Regular Training sessions</a:t>
            </a:r>
            <a:endParaRPr lang="en-IN" dirty="0"/>
          </a:p>
        </p:txBody>
      </p:sp>
    </p:spTree>
    <p:extLst>
      <p:ext uri="{BB962C8B-B14F-4D97-AF65-F5344CB8AC3E}">
        <p14:creationId xmlns:p14="http://schemas.microsoft.com/office/powerpoint/2010/main" xmlns="" val="1834765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Product selection</a:t>
            </a:r>
            <a:endParaRPr lang="en-IN" dirty="0"/>
          </a:p>
        </p:txBody>
      </p:sp>
      <p:sp>
        <p:nvSpPr>
          <p:cNvPr id="3" name="Content Placeholder 2"/>
          <p:cNvSpPr>
            <a:spLocks noGrp="1"/>
          </p:cNvSpPr>
          <p:nvPr>
            <p:ph idx="1"/>
          </p:nvPr>
        </p:nvSpPr>
        <p:spPr/>
        <p:txBody>
          <a:bodyPr/>
          <a:lstStyle/>
          <a:p>
            <a:r>
              <a:rPr lang="en-IN" dirty="0" smtClean="0"/>
              <a:t>First and foremost – quality</a:t>
            </a:r>
          </a:p>
          <a:p>
            <a:r>
              <a:rPr lang="en-IN" dirty="0" smtClean="0"/>
              <a:t>Introduce new products regularly</a:t>
            </a:r>
          </a:p>
          <a:p>
            <a:r>
              <a:rPr lang="en-IN" dirty="0" smtClean="0"/>
              <a:t>Include in combos</a:t>
            </a:r>
          </a:p>
          <a:p>
            <a:r>
              <a:rPr lang="en-IN" dirty="0" smtClean="0"/>
              <a:t>Select wines in smaller packaging or by the glass</a:t>
            </a:r>
          </a:p>
          <a:p>
            <a:r>
              <a:rPr lang="en-IN" dirty="0" smtClean="0"/>
              <a:t>Specialise in certain kinds of wines (origin, grape varieties, etc.)</a:t>
            </a:r>
            <a:endParaRPr lang="en-IN" dirty="0"/>
          </a:p>
        </p:txBody>
      </p:sp>
    </p:spTree>
    <p:extLst>
      <p:ext uri="{BB962C8B-B14F-4D97-AF65-F5344CB8AC3E}">
        <p14:creationId xmlns:p14="http://schemas.microsoft.com/office/powerpoint/2010/main" xmlns="" val="358900244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5656</TotalTime>
  <Words>581</Words>
  <Application>Microsoft Office PowerPoint</Application>
  <PresentationFormat>On-screen Show (4:3)</PresentationFormat>
  <Paragraphs>151</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Wines:   how can they contribute to the revenues of F&amp;B outlets</vt:lpstr>
      <vt:lpstr>Agenda</vt:lpstr>
      <vt:lpstr>Points to think about</vt:lpstr>
      <vt:lpstr>What is wine?</vt:lpstr>
      <vt:lpstr>How is wine made?</vt:lpstr>
      <vt:lpstr>Types of wines</vt:lpstr>
      <vt:lpstr>Why sell wines?</vt:lpstr>
      <vt:lpstr>A wine success story depends on… </vt:lpstr>
      <vt:lpstr>Product selection</vt:lpstr>
      <vt:lpstr>Pricing matters a lot</vt:lpstr>
      <vt:lpstr>Service matters too!</vt:lpstr>
      <vt:lpstr>Promotions</vt:lpstr>
      <vt:lpstr>Trainings</vt:lpstr>
      <vt:lpstr>Our Services</vt:lpstr>
      <vt:lpstr>Training Modules</vt:lpstr>
      <vt:lpstr>Wine 101</vt:lpstr>
      <vt:lpstr>How to read a wine label</vt:lpstr>
      <vt:lpstr>How to read wine labels</vt:lpstr>
      <vt:lpstr>How to taste a wine</vt:lpstr>
      <vt:lpstr>Commonly Known Grape Varieties</vt:lpstr>
      <vt:lpstr>Things to remember</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Guest</cp:lastModifiedBy>
  <cp:revision>59</cp:revision>
  <dcterms:created xsi:type="dcterms:W3CDTF">2008-01-26T08:16:46Z</dcterms:created>
  <dcterms:modified xsi:type="dcterms:W3CDTF">2017-09-14T06:34:00Z</dcterms:modified>
</cp:coreProperties>
</file>